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1" r:id="rId14"/>
    <p:sldId id="268" r:id="rId15"/>
    <p:sldId id="269" r:id="rId16"/>
    <p:sldId id="270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Roboto Medium" panose="02000000000000000000" pitchFamily="2" charset="0"/>
      <p:regular r:id="rId27"/>
      <p:bold r:id="rId28"/>
      <p:italic r:id="rId29"/>
      <p:boldItalic r:id="rId30"/>
    </p:embeddedFont>
    <p:embeddedFont>
      <p:font typeface="Roboto Mono" panose="020B0604020202020204" charset="0"/>
      <p:regular r:id="rId31"/>
      <p:bold r:id="rId32"/>
      <p:italic r:id="rId33"/>
      <p:boldItalic r:id="rId34"/>
    </p:embeddedFont>
    <p:embeddedFont>
      <p:font typeface="Roboto Mono Medium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jofx1MkpL682yAuLIBFsmt7DSc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customschemas.google.com/relationships/presentationmetadata" Target="meta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gpt.com/c/691509ef-8bb8-832e-a565-194ef8bae92d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u="sng">
                <a:solidFill>
                  <a:schemeClr val="hlink"/>
                </a:solidFill>
                <a:hlinkClick r:id="rId3"/>
              </a:rPr>
              <a:t>https://chatgpt.com/c/691509ef-8bb8-832e-a565-194ef8bae92d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a5b6ff2cae_2_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3a5b6ff2cae_2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a5b6ff2cae_2_5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3a5b6ff2cae_2_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/>
          </a:p>
        </p:txBody>
      </p:sp>
      <p:sp>
        <p:nvSpPr>
          <p:cNvPr id="96" name="Google Shape;9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s-CL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29" name="Google Shape;12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s-CL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ad558714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3ad558714b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7" name="Google Shape;137;g3ad558714bf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s-CL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5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6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youtu.be/FAM2gNsyUIc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33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3.pn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/>
          <p:nvPr/>
        </p:nvSpPr>
        <p:spPr>
          <a:xfrm>
            <a:off x="1" y="3507892"/>
            <a:ext cx="12192000" cy="11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 i="0" u="none" strike="noStrike" cap="none">
                <a:solidFill>
                  <a:schemeClr val="lt1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>
              <a:solidFill>
                <a:schemeClr val="lt1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400" i="0" u="none" strike="noStrike" cap="none">
                <a:solidFill>
                  <a:schemeClr val="lt1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PRESENTACIÓN FINAL CAPSTONE</a:t>
            </a:r>
            <a:endParaRPr sz="2400" i="0" u="none" strike="noStrike" cap="none">
              <a:solidFill>
                <a:schemeClr val="lt1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55272" y="2032532"/>
            <a:ext cx="1481456" cy="147536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/>
        </p:nvSpPr>
        <p:spPr>
          <a:xfrm>
            <a:off x="6719625" y="5720775"/>
            <a:ext cx="53829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Carlos Aranda</a:t>
            </a:r>
            <a:endParaRPr sz="18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Matías Cortés</a:t>
            </a:r>
            <a:endParaRPr sz="18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 i="1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Ingeniería en Informática</a:t>
            </a:r>
            <a:endParaRPr sz="1800" i="1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5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A43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9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9"/>
          <p:cNvPicPr preferRelativeResize="0"/>
          <p:nvPr/>
        </p:nvPicPr>
        <p:blipFill rotWithShape="1">
          <a:blip r:embed="rId4">
            <a:alphaModFix/>
          </a:blip>
          <a:srcRect r="2685"/>
          <a:stretch/>
        </p:blipFill>
        <p:spPr>
          <a:xfrm>
            <a:off x="6292408" y="2038345"/>
            <a:ext cx="5859000" cy="3958200"/>
          </a:xfrm>
          <a:prstGeom prst="roundRect">
            <a:avLst>
              <a:gd name="adj" fmla="val 6843"/>
            </a:avLst>
          </a:prstGeom>
          <a:noFill/>
          <a:ln>
            <a:noFill/>
          </a:ln>
        </p:spPr>
      </p:pic>
      <p:pic>
        <p:nvPicPr>
          <p:cNvPr id="194" name="Google Shape;194;p9"/>
          <p:cNvPicPr preferRelativeResize="0"/>
          <p:nvPr/>
        </p:nvPicPr>
        <p:blipFill rotWithShape="1">
          <a:blip r:embed="rId5">
            <a:alphaModFix/>
          </a:blip>
          <a:srcRect l="2896" t="1584" r="41820" b="1797"/>
          <a:stretch/>
        </p:blipFill>
        <p:spPr>
          <a:xfrm>
            <a:off x="207350" y="1746725"/>
            <a:ext cx="6042900" cy="4887300"/>
          </a:xfrm>
          <a:prstGeom prst="roundRect">
            <a:avLst>
              <a:gd name="adj" fmla="val 4161"/>
            </a:avLst>
          </a:prstGeom>
          <a:noFill/>
          <a:ln>
            <a:noFill/>
          </a:ln>
        </p:spPr>
      </p:pic>
      <p:sp>
        <p:nvSpPr>
          <p:cNvPr id="195" name="Google Shape;195;p9"/>
          <p:cNvSpPr txBox="1"/>
          <p:nvPr/>
        </p:nvSpPr>
        <p:spPr>
          <a:xfrm>
            <a:off x="155181" y="962028"/>
            <a:ext cx="11867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Modelo de base de datos</a:t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96" name="Google Shape;196;p9"/>
          <p:cNvPicPr preferRelativeResize="0"/>
          <p:nvPr/>
        </p:nvPicPr>
        <p:blipFill rotWithShape="1">
          <a:blip r:embed="rId6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9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198" name="Google Shape;198;p9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10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0"/>
          <p:cNvSpPr txBox="1"/>
          <p:nvPr/>
        </p:nvSpPr>
        <p:spPr>
          <a:xfrm>
            <a:off x="143420" y="955889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Tecnologías utilizadas</a:t>
            </a:r>
            <a:endParaRPr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5" name="Google Shape;205;p10"/>
          <p:cNvSpPr txBox="1"/>
          <p:nvPr/>
        </p:nvSpPr>
        <p:spPr>
          <a:xfrm>
            <a:off x="667693" y="3301168"/>
            <a:ext cx="1856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Linux VPS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6" name="Google Shape;206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3677" y="2177542"/>
            <a:ext cx="1204149" cy="120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34144" y="2177553"/>
            <a:ext cx="2295876" cy="10867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0"/>
          <p:cNvPicPr preferRelativeResize="0"/>
          <p:nvPr/>
        </p:nvPicPr>
        <p:blipFill rotWithShape="1">
          <a:blip r:embed="rId6">
            <a:alphaModFix/>
          </a:blip>
          <a:srcRect l="32000" t="15155" r="29453" b="19205"/>
          <a:stretch/>
        </p:blipFill>
        <p:spPr>
          <a:xfrm>
            <a:off x="7267196" y="2173771"/>
            <a:ext cx="1318400" cy="12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809192" y="2113900"/>
            <a:ext cx="1204150" cy="120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21400" y="4230177"/>
            <a:ext cx="3657051" cy="1484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571686" y="4341425"/>
            <a:ext cx="2059938" cy="126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34100" y="4128462"/>
            <a:ext cx="1687649" cy="16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0"/>
          <p:cNvPicPr preferRelativeResize="0"/>
          <p:nvPr/>
        </p:nvPicPr>
        <p:blipFill rotWithShape="1">
          <a:blip r:embed="rId11">
            <a:alphaModFix/>
          </a:blip>
          <a:srcRect l="13912" t="22982" r="13702" b="22414"/>
          <a:stretch/>
        </p:blipFill>
        <p:spPr>
          <a:xfrm>
            <a:off x="6778438" y="4579600"/>
            <a:ext cx="2295875" cy="7853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0"/>
          <p:cNvSpPr txBox="1"/>
          <p:nvPr/>
        </p:nvSpPr>
        <p:spPr>
          <a:xfrm>
            <a:off x="6426400" y="3367336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Python Flask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" name="Google Shape;215;p10"/>
          <p:cNvSpPr txBox="1"/>
          <p:nvPr/>
        </p:nvSpPr>
        <p:spPr>
          <a:xfrm>
            <a:off x="9973305" y="3288848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Flutter</a:t>
            </a:r>
            <a:endParaRPr/>
          </a:p>
        </p:txBody>
      </p:sp>
      <p:sp>
        <p:nvSpPr>
          <p:cNvPr id="216" name="Google Shape;216;p10"/>
          <p:cNvSpPr txBox="1"/>
          <p:nvPr/>
        </p:nvSpPr>
        <p:spPr>
          <a:xfrm>
            <a:off x="2980018" y="3141873"/>
            <a:ext cx="33027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SQLite (ORM SqlAlchemy)</a:t>
            </a:r>
            <a:endParaRPr/>
          </a:p>
        </p:txBody>
      </p:sp>
      <p:sp>
        <p:nvSpPr>
          <p:cNvPr id="217" name="Google Shape;217;p10"/>
          <p:cNvSpPr txBox="1"/>
          <p:nvPr/>
        </p:nvSpPr>
        <p:spPr>
          <a:xfrm>
            <a:off x="3379275" y="5475225"/>
            <a:ext cx="3141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Mercado Pago Checkout Pro</a:t>
            </a:r>
            <a:endParaRPr/>
          </a:p>
        </p:txBody>
      </p:sp>
      <p:sp>
        <p:nvSpPr>
          <p:cNvPr id="218" name="Google Shape;218;p10"/>
          <p:cNvSpPr txBox="1"/>
          <p:nvPr/>
        </p:nvSpPr>
        <p:spPr>
          <a:xfrm>
            <a:off x="9066638" y="56598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Node JS (Express)</a:t>
            </a:r>
            <a:endParaRPr/>
          </a:p>
        </p:txBody>
      </p:sp>
      <p:sp>
        <p:nvSpPr>
          <p:cNvPr id="219" name="Google Shape;219;p10"/>
          <p:cNvSpPr txBox="1"/>
          <p:nvPr/>
        </p:nvSpPr>
        <p:spPr>
          <a:xfrm>
            <a:off x="360613" y="5604738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Qwen Image AI API</a:t>
            </a:r>
            <a:endParaRPr/>
          </a:p>
        </p:txBody>
      </p:sp>
      <p:sp>
        <p:nvSpPr>
          <p:cNvPr id="220" name="Google Shape;220;p10"/>
          <p:cNvSpPr txBox="1"/>
          <p:nvPr/>
        </p:nvSpPr>
        <p:spPr>
          <a:xfrm>
            <a:off x="6426388" y="56047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FCM Firebase</a:t>
            </a:r>
            <a:endParaRPr/>
          </a:p>
        </p:txBody>
      </p:sp>
      <p:pic>
        <p:nvPicPr>
          <p:cNvPr id="221" name="Google Shape;221;p10"/>
          <p:cNvPicPr preferRelativeResize="0"/>
          <p:nvPr/>
        </p:nvPicPr>
        <p:blipFill rotWithShape="1">
          <a:blip r:embed="rId12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0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223" name="Google Shape;223;p10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1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1">
            <a:hlinkClick r:id="rId4"/>
          </p:cNvPr>
          <p:cNvSpPr txBox="1"/>
          <p:nvPr/>
        </p:nvSpPr>
        <p:spPr>
          <a:xfrm>
            <a:off x="4641575" y="37380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>
                <a:solidFill>
                  <a:schemeClr val="accent5"/>
                </a:solidFill>
              </a:rPr>
              <a:t>https://youtu.be/FAM2gNsyUIc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30" name="Google Shape;230;p11"/>
          <p:cNvSpPr txBox="1"/>
          <p:nvPr/>
        </p:nvSpPr>
        <p:spPr>
          <a:xfrm>
            <a:off x="1" y="2851516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Demostración del resultado</a:t>
            </a:r>
            <a:endParaRPr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31" name="Google Shape;231;p11"/>
          <p:cNvPicPr preferRelativeResize="0"/>
          <p:nvPr/>
        </p:nvPicPr>
        <p:blipFill rotWithShape="1">
          <a:blip r:embed="rId5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1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233" name="Google Shape;233;p11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38;p12">
            <a:extLst>
              <a:ext uri="{FF2B5EF4-FFF2-40B4-BE49-F238E27FC236}">
                <a16:creationId xmlns:a16="http://schemas.microsoft.com/office/drawing/2014/main" id="{CA33D4B0-0C97-442B-8041-3069AE5C9EF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RTattoo Demo">
            <a:hlinkClick r:id="" action="ppaction://media"/>
            <a:extLst>
              <a:ext uri="{FF2B5EF4-FFF2-40B4-BE49-F238E27FC236}">
                <a16:creationId xmlns:a16="http://schemas.microsoft.com/office/drawing/2014/main" id="{AB0FECC1-9020-40AC-BE53-53D22A3BCA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65187" y="1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8888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1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12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2"/>
          <p:cNvSpPr txBox="1"/>
          <p:nvPr/>
        </p:nvSpPr>
        <p:spPr>
          <a:xfrm>
            <a:off x="-91074" y="1511166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Resultados obtenidos</a:t>
            </a:r>
            <a:endParaRPr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40" name="Google Shape;240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84938">
            <a:off x="3441895" y="2496876"/>
            <a:ext cx="5126049" cy="342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2"/>
          <p:cNvPicPr preferRelativeResize="0"/>
          <p:nvPr/>
        </p:nvPicPr>
        <p:blipFill rotWithShape="1">
          <a:blip r:embed="rId5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12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243" name="Google Shape;243;p12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g3a5b6ff2cae_2_489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3a5b6ff2cae_2_489"/>
          <p:cNvSpPr txBox="1"/>
          <p:nvPr/>
        </p:nvSpPr>
        <p:spPr>
          <a:xfrm>
            <a:off x="1" y="2851516"/>
            <a:ext cx="12192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1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Obstáculos durante el desarrollo</a:t>
            </a:r>
            <a:endParaRPr sz="1100"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50" name="Google Shape;250;g3a5b6ff2cae_2_489"/>
          <p:cNvPicPr preferRelativeResize="0"/>
          <p:nvPr/>
        </p:nvPicPr>
        <p:blipFill rotWithShape="1">
          <a:blip r:embed="rId4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3a5b6ff2cae_2_489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252" name="Google Shape;252;g3a5b6ff2cae_2_489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g3a5b6ff2cae_2_500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g3a5b6ff2cae_2_500"/>
          <p:cNvSpPr txBox="1"/>
          <p:nvPr/>
        </p:nvSpPr>
        <p:spPr>
          <a:xfrm>
            <a:off x="1" y="2851516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Gracias por su atención</a:t>
            </a:r>
            <a:endParaRPr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9" name="Google Shape;259;g3a5b6ff2cae_2_500"/>
          <p:cNvSpPr txBox="1"/>
          <p:nvPr/>
        </p:nvSpPr>
        <p:spPr>
          <a:xfrm>
            <a:off x="0" y="4419475"/>
            <a:ext cx="12283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¿Preguntas?</a:t>
            </a:r>
            <a:endParaRPr sz="28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" name="Google Shape;99;p2"/>
          <p:cNvGrpSpPr/>
          <p:nvPr/>
        </p:nvGrpSpPr>
        <p:grpSpPr>
          <a:xfrm>
            <a:off x="4121026" y="1710819"/>
            <a:ext cx="7633617" cy="4349505"/>
            <a:chOff x="0" y="0"/>
            <a:chExt cx="7633617" cy="4349505"/>
          </a:xfrm>
        </p:grpSpPr>
        <p:sp>
          <p:nvSpPr>
            <p:cNvPr id="100" name="Google Shape;100;p2"/>
            <p:cNvSpPr/>
            <p:nvPr/>
          </p:nvSpPr>
          <p:spPr>
            <a:xfrm>
              <a:off x="0" y="0"/>
              <a:ext cx="7633500" cy="2071200"/>
            </a:xfrm>
            <a:prstGeom prst="roundRect">
              <a:avLst>
                <a:gd name="adj" fmla="val 10000"/>
              </a:avLst>
            </a:prstGeom>
            <a:gradFill>
              <a:gsLst>
                <a:gs pos="0">
                  <a:srgbClr val="FFD042"/>
                </a:gs>
                <a:gs pos="100000">
                  <a:srgbClr val="B88C0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2"/>
            <p:cNvSpPr txBox="1"/>
            <p:nvPr/>
          </p:nvSpPr>
          <p:spPr>
            <a:xfrm>
              <a:off x="1733817" y="0"/>
              <a:ext cx="5899800" cy="207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5725" tIns="125725" rIns="125725" bIns="12572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None/>
              </a:pPr>
              <a:r>
                <a:rPr lang="es-CL" sz="3300" i="0" u="none" strike="noStrike" cap="non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Matías Cortés</a:t>
              </a:r>
              <a:endParaRPr sz="330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marL="228600" marR="0" lvl="1" indent="-209550" algn="l" rtl="0">
                <a:lnSpc>
                  <a:spcPct val="90000"/>
                </a:lnSpc>
                <a:spcBef>
                  <a:spcPts val="1155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Roboto Medium"/>
                <a:buChar char="•"/>
              </a:pPr>
              <a:r>
                <a:rPr lang="es-CL" sz="2300" i="0" u="none" strike="noStrike" cap="non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Scrum Master, Desarrollador</a:t>
              </a:r>
              <a:endParaRPr sz="23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marL="228600" marR="0" lvl="1" indent="-20955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Roboto Medium"/>
                <a:buChar char="•"/>
              </a:pPr>
              <a:r>
                <a:rPr lang="es-CL" sz="2300" i="0" u="none" strike="noStrike" cap="non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Experiencia y módulo de prueba en piel</a:t>
              </a:r>
              <a:endParaRPr sz="230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07118" y="207118"/>
              <a:ext cx="1526700" cy="1656900"/>
            </a:xfrm>
            <a:prstGeom prst="roundRect">
              <a:avLst>
                <a:gd name="adj" fmla="val 10000"/>
              </a:avLst>
            </a:prstGeom>
            <a:solidFill>
              <a:srgbClr val="C3D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0" y="2278305"/>
              <a:ext cx="7633500" cy="2071200"/>
            </a:xfrm>
            <a:prstGeom prst="roundRect">
              <a:avLst>
                <a:gd name="adj" fmla="val 10000"/>
              </a:avLst>
            </a:prstGeom>
            <a:gradFill>
              <a:gsLst>
                <a:gs pos="0">
                  <a:srgbClr val="FFD042"/>
                </a:gs>
                <a:gs pos="100000">
                  <a:srgbClr val="B88C0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/>
            <p:cNvSpPr txBox="1"/>
            <p:nvPr/>
          </p:nvSpPr>
          <p:spPr>
            <a:xfrm>
              <a:off x="1733817" y="2278305"/>
              <a:ext cx="5899800" cy="207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5725" tIns="125725" rIns="125725" bIns="12572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None/>
              </a:pPr>
              <a:r>
                <a:rPr lang="es-CL" sz="3200" i="0" u="none" strike="noStrike" cap="non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Carlos Aranda</a:t>
              </a:r>
              <a:endParaRPr sz="170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marL="228600" marR="0" lvl="1" indent="-209550" algn="l" rtl="0">
                <a:lnSpc>
                  <a:spcPct val="90000"/>
                </a:lnSpc>
                <a:spcBef>
                  <a:spcPts val="1155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Roboto Medium"/>
                <a:buChar char="•"/>
              </a:pPr>
              <a:r>
                <a:rPr lang="es-CL" sz="2300" i="0" u="none" strike="noStrike" cap="non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Product Owner, Desarrollador</a:t>
              </a:r>
              <a:endParaRPr sz="230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marL="228600" marR="0" lvl="1" indent="-209550" algn="l" rtl="0">
                <a:lnSpc>
                  <a:spcPct val="90000"/>
                </a:lnSpc>
                <a:spcBef>
                  <a:spcPts val="1000"/>
                </a:spcBef>
                <a:spcAft>
                  <a:spcPts val="1000"/>
                </a:spcAft>
                <a:buClr>
                  <a:schemeClr val="dk1"/>
                </a:buClr>
                <a:buSzPts val="2300"/>
                <a:buFont typeface="Roboto Medium"/>
                <a:buChar char="•"/>
              </a:pPr>
              <a:r>
                <a:rPr lang="es-CL" sz="2300" i="0" u="none" strike="noStrike" cap="non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Catálogo, agenda y pago</a:t>
              </a:r>
              <a:endParaRPr sz="230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07118" y="2485423"/>
              <a:ext cx="1526700" cy="1656900"/>
            </a:xfrm>
            <a:prstGeom prst="roundRect">
              <a:avLst>
                <a:gd name="adj" fmla="val 10000"/>
              </a:avLst>
            </a:prstGeom>
            <a:solidFill>
              <a:srgbClr val="C3D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6" name="Google Shape;106;p2"/>
          <p:cNvPicPr preferRelativeResize="0"/>
          <p:nvPr/>
        </p:nvPicPr>
        <p:blipFill rotWithShape="1">
          <a:blip r:embed="rId4">
            <a:alphaModFix/>
          </a:blip>
          <a:srcRect l="487" r="7465"/>
          <a:stretch/>
        </p:blipFill>
        <p:spPr>
          <a:xfrm>
            <a:off x="4341412" y="4216234"/>
            <a:ext cx="1498500" cy="1628100"/>
          </a:xfrm>
          <a:prstGeom prst="roundRect">
            <a:avLst>
              <a:gd name="adj" fmla="val 6639"/>
            </a:avLst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5">
            <a:alphaModFix/>
          </a:blip>
          <a:srcRect l="7952"/>
          <a:stretch/>
        </p:blipFill>
        <p:spPr>
          <a:xfrm>
            <a:off x="4341412" y="1932457"/>
            <a:ext cx="1498500" cy="1628100"/>
          </a:xfrm>
          <a:prstGeom prst="roundRect">
            <a:avLst>
              <a:gd name="adj" fmla="val 6899"/>
            </a:avLst>
          </a:prstGeom>
          <a:noFill/>
          <a:ln>
            <a:noFill/>
          </a:ln>
        </p:spPr>
      </p:pic>
      <p:sp>
        <p:nvSpPr>
          <p:cNvPr id="108" name="Google Shape;108;p2"/>
          <p:cNvSpPr txBox="1"/>
          <p:nvPr/>
        </p:nvSpPr>
        <p:spPr>
          <a:xfrm>
            <a:off x="325950" y="2904325"/>
            <a:ext cx="36624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Integrantes del proyecto</a:t>
            </a:r>
            <a:endParaRPr sz="1800" i="0" u="none" strike="noStrike" cap="none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09" name="Google Shape;109;p2"/>
          <p:cNvPicPr preferRelativeResize="0"/>
          <p:nvPr/>
        </p:nvPicPr>
        <p:blipFill rotWithShape="1">
          <a:blip r:embed="rId6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111" name="Google Shape;111;p2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3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"/>
          <p:cNvSpPr txBox="1"/>
          <p:nvPr/>
        </p:nvSpPr>
        <p:spPr>
          <a:xfrm>
            <a:off x="365050" y="314977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Descripción del proyecto</a:t>
            </a:r>
            <a:endParaRPr sz="1800" i="0" u="none" strike="noStrike" cap="none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8" name="Google Shape;118;p3"/>
          <p:cNvPicPr preferRelativeResize="0"/>
          <p:nvPr/>
        </p:nvPicPr>
        <p:blipFill rotWithShape="1">
          <a:blip r:embed="rId4">
            <a:alphaModFix/>
          </a:blip>
          <a:srcRect l="665" t="51188" b="1922"/>
          <a:stretch/>
        </p:blipFill>
        <p:spPr>
          <a:xfrm>
            <a:off x="652500" y="3941409"/>
            <a:ext cx="10887000" cy="2671500"/>
          </a:xfrm>
          <a:prstGeom prst="roundRect">
            <a:avLst>
              <a:gd name="adj" fmla="val 11225"/>
            </a:avLst>
          </a:prstGeom>
          <a:noFill/>
          <a:ln>
            <a:noFill/>
          </a:ln>
        </p:spPr>
      </p:pic>
      <p:pic>
        <p:nvPicPr>
          <p:cNvPr id="119" name="Google Shape;119;p3"/>
          <p:cNvPicPr preferRelativeResize="0"/>
          <p:nvPr/>
        </p:nvPicPr>
        <p:blipFill rotWithShape="1">
          <a:blip r:embed="rId5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3"/>
          <p:cNvPicPr preferRelativeResize="0"/>
          <p:nvPr/>
        </p:nvPicPr>
        <p:blipFill rotWithShape="1">
          <a:blip r:embed="rId4">
            <a:alphaModFix/>
          </a:blip>
          <a:srcRect l="665" b="53108"/>
          <a:stretch/>
        </p:blipFill>
        <p:spPr>
          <a:xfrm>
            <a:off x="311650" y="1183475"/>
            <a:ext cx="10887000" cy="2671500"/>
          </a:xfrm>
          <a:prstGeom prst="roundRect">
            <a:avLst>
              <a:gd name="adj" fmla="val 11713"/>
            </a:avLst>
          </a:prstGeom>
          <a:noFill/>
          <a:ln>
            <a:noFill/>
          </a:ln>
        </p:spPr>
      </p:pic>
      <p:pic>
        <p:nvPicPr>
          <p:cNvPr id="121" name="Google Shape;121;p3"/>
          <p:cNvPicPr preferRelativeResize="0"/>
          <p:nvPr/>
        </p:nvPicPr>
        <p:blipFill rotWithShape="1">
          <a:blip r:embed="rId4">
            <a:alphaModFix/>
          </a:blip>
          <a:srcRect l="61799" b="53108"/>
          <a:stretch/>
        </p:blipFill>
        <p:spPr>
          <a:xfrm>
            <a:off x="7065350" y="1183475"/>
            <a:ext cx="4837200" cy="2671500"/>
          </a:xfrm>
          <a:prstGeom prst="roundRect">
            <a:avLst>
              <a:gd name="adj" fmla="val 11713"/>
            </a:avLst>
          </a:prstGeom>
          <a:noFill/>
          <a:ln>
            <a:noFill/>
          </a:ln>
        </p:spPr>
      </p:pic>
      <p:pic>
        <p:nvPicPr>
          <p:cNvPr id="122" name="Google Shape;122;p3"/>
          <p:cNvPicPr preferRelativeResize="0"/>
          <p:nvPr/>
        </p:nvPicPr>
        <p:blipFill rotWithShape="1">
          <a:blip r:embed="rId6">
            <a:alphaModFix/>
          </a:blip>
          <a:srcRect r="50209" b="50114"/>
          <a:stretch/>
        </p:blipFill>
        <p:spPr>
          <a:xfrm>
            <a:off x="5051575" y="1582050"/>
            <a:ext cx="2603100" cy="1738800"/>
          </a:xfrm>
          <a:prstGeom prst="roundRect">
            <a:avLst>
              <a:gd name="adj" fmla="val 8588"/>
            </a:avLst>
          </a:prstGeom>
          <a:noFill/>
          <a:ln>
            <a:noFill/>
          </a:ln>
        </p:spPr>
      </p:pic>
      <p:pic>
        <p:nvPicPr>
          <p:cNvPr id="123" name="Google Shape;123;p3"/>
          <p:cNvPicPr preferRelativeResize="0"/>
          <p:nvPr/>
        </p:nvPicPr>
        <p:blipFill rotWithShape="1">
          <a:blip r:embed="rId6">
            <a:alphaModFix/>
          </a:blip>
          <a:srcRect t="50114" r="24242"/>
          <a:stretch/>
        </p:blipFill>
        <p:spPr>
          <a:xfrm>
            <a:off x="7680801" y="1569012"/>
            <a:ext cx="3981600" cy="1747800"/>
          </a:xfrm>
          <a:prstGeom prst="roundRect">
            <a:avLst>
              <a:gd name="adj" fmla="val 10290"/>
            </a:avLst>
          </a:prstGeom>
          <a:noFill/>
          <a:ln>
            <a:noFill/>
          </a:ln>
        </p:spPr>
      </p:pic>
      <p:pic>
        <p:nvPicPr>
          <p:cNvPr id="124" name="Google Shape;124;p3"/>
          <p:cNvPicPr preferRelativeResize="0"/>
          <p:nvPr/>
        </p:nvPicPr>
        <p:blipFill rotWithShape="1">
          <a:blip r:embed="rId7">
            <a:alphaModFix/>
          </a:blip>
          <a:srcRect l="20911" t="9008"/>
          <a:stretch/>
        </p:blipFill>
        <p:spPr>
          <a:xfrm>
            <a:off x="5725056" y="4076975"/>
            <a:ext cx="3173400" cy="2433900"/>
          </a:xfrm>
          <a:prstGeom prst="roundRect">
            <a:avLst>
              <a:gd name="adj" fmla="val 6179"/>
            </a:avLst>
          </a:prstGeom>
          <a:noFill/>
          <a:ln>
            <a:noFill/>
          </a:ln>
        </p:spPr>
      </p:pic>
      <p:pic>
        <p:nvPicPr>
          <p:cNvPr id="125" name="Google Shape;125;p3"/>
          <p:cNvPicPr preferRelativeResize="0"/>
          <p:nvPr/>
        </p:nvPicPr>
        <p:blipFill rotWithShape="1">
          <a:blip r:embed="rId8">
            <a:alphaModFix/>
          </a:blip>
          <a:srcRect l="18672" r="6246"/>
          <a:stretch/>
        </p:blipFill>
        <p:spPr>
          <a:xfrm>
            <a:off x="8987080" y="4076975"/>
            <a:ext cx="2382900" cy="2380200"/>
          </a:xfrm>
          <a:prstGeom prst="roundRect">
            <a:avLst>
              <a:gd name="adj" fmla="val 5978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9885"/>
            <a:ext cx="12280549" cy="691456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4"/>
          <p:cNvSpPr txBox="1"/>
          <p:nvPr/>
        </p:nvSpPr>
        <p:spPr>
          <a:xfrm>
            <a:off x="-3455099" y="523787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s-CL" sz="3600" i="0" u="none" strike="noStrike" cap="none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Objetivo General</a:t>
            </a:r>
            <a:endParaRPr sz="1800" i="0" u="none" strike="noStrike" cap="none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33" name="Google Shape;133;p4"/>
          <p:cNvPicPr preferRelativeResize="0"/>
          <p:nvPr/>
        </p:nvPicPr>
        <p:blipFill rotWithShape="1">
          <a:blip r:embed="rId4">
            <a:alphaModFix/>
          </a:blip>
          <a:srcRect t="14998" b="10011"/>
          <a:stretch/>
        </p:blipFill>
        <p:spPr>
          <a:xfrm>
            <a:off x="9117459" y="281650"/>
            <a:ext cx="2737350" cy="66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g3ad558714bf_0_0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3ad558714bf_0_0"/>
          <p:cNvSpPr txBox="1"/>
          <p:nvPr/>
        </p:nvSpPr>
        <p:spPr>
          <a:xfrm>
            <a:off x="143426" y="1028792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s-CL" sz="3600" i="0" u="none" strike="noStrike" cap="none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Objetivos Específicos</a:t>
            </a:r>
            <a:endParaRPr sz="1800" i="0" u="none" strike="noStrike" cap="none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41" name="Google Shape;141;g3ad558714bf_0_0"/>
          <p:cNvPicPr preferRelativeResize="0"/>
          <p:nvPr/>
        </p:nvPicPr>
        <p:blipFill rotWithShape="1">
          <a:blip r:embed="rId4">
            <a:alphaModFix/>
          </a:blip>
          <a:srcRect l="1166"/>
          <a:stretch/>
        </p:blipFill>
        <p:spPr>
          <a:xfrm>
            <a:off x="26100" y="1800947"/>
            <a:ext cx="12139800" cy="4863600"/>
          </a:xfrm>
          <a:prstGeom prst="roundRect">
            <a:avLst>
              <a:gd name="adj" fmla="val 6408"/>
            </a:avLst>
          </a:prstGeom>
          <a:noFill/>
          <a:ln>
            <a:noFill/>
          </a:ln>
        </p:spPr>
      </p:pic>
      <p:pic>
        <p:nvPicPr>
          <p:cNvPr id="142" name="Google Shape;142;g3ad558714bf_0_0"/>
          <p:cNvPicPr preferRelativeResize="0"/>
          <p:nvPr/>
        </p:nvPicPr>
        <p:blipFill rotWithShape="1">
          <a:blip r:embed="rId5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3ad558714bf_0_0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144" name="Google Shape;144;g3ad558714bf_0_0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5" name="Google Shape;145;g3ad558714bf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58975" y="2235650"/>
            <a:ext cx="1454400" cy="145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g3ad558714bf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33763" y="2275201"/>
            <a:ext cx="1401400" cy="140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3ad558714bf_0_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294685" y="2298663"/>
            <a:ext cx="1328375" cy="132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3ad558714bf_0_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930975" y="4670325"/>
            <a:ext cx="1517075" cy="151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3ad558714bf_0_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804425" y="4764675"/>
            <a:ext cx="1328375" cy="132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3ad558714bf_0_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0446560" y="4780001"/>
            <a:ext cx="1328375" cy="132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5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124645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5"/>
          <p:cNvSpPr txBox="1"/>
          <p:nvPr/>
        </p:nvSpPr>
        <p:spPr>
          <a:xfrm>
            <a:off x="337800" y="388650"/>
            <a:ext cx="11854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Alcances y limitaciones</a:t>
            </a:r>
            <a:endParaRPr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57" name="Google Shape;157;p5"/>
          <p:cNvPicPr preferRelativeResize="0"/>
          <p:nvPr/>
        </p:nvPicPr>
        <p:blipFill rotWithShape="1">
          <a:blip r:embed="rId3">
            <a:alphaModFix/>
          </a:blip>
          <a:srcRect b="2448"/>
          <a:stretch/>
        </p:blipFill>
        <p:spPr>
          <a:xfrm>
            <a:off x="0" y="1035150"/>
            <a:ext cx="12280551" cy="588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5"/>
          <p:cNvPicPr preferRelativeResize="0"/>
          <p:nvPr/>
        </p:nvPicPr>
        <p:blipFill rotWithShape="1">
          <a:blip r:embed="rId4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5875" y="856197"/>
            <a:ext cx="6214674" cy="6214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6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6"/>
          <p:cNvSpPr txBox="1"/>
          <p:nvPr/>
        </p:nvSpPr>
        <p:spPr>
          <a:xfrm>
            <a:off x="460675" y="506400"/>
            <a:ext cx="11731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Metodología de trabajo</a:t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6" name="Google Shape;166;p6"/>
          <p:cNvSpPr txBox="1"/>
          <p:nvPr/>
        </p:nvSpPr>
        <p:spPr>
          <a:xfrm>
            <a:off x="460675" y="1416875"/>
            <a:ext cx="47664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highlight>
                  <a:srgbClr val="F5F547"/>
                </a:highlight>
                <a:latin typeface="Roboto"/>
                <a:ea typeface="Roboto"/>
                <a:cs typeface="Roboto"/>
                <a:sym typeface="Roboto"/>
              </a:rPr>
              <a:t>Enfoque general:</a:t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highlight>
                <a:srgbClr val="F5F54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Metodología ágil SCRUM basada en iteraciones cortas, priorizando avances funcionales verificables en cada sprint.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7" name="Google Shape;16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508" y="2289494"/>
            <a:ext cx="6775776" cy="45171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6"/>
          <p:cNvSpPr txBox="1"/>
          <p:nvPr/>
        </p:nvSpPr>
        <p:spPr>
          <a:xfrm>
            <a:off x="6895850" y="1416875"/>
            <a:ext cx="5100900" cy="51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highlight>
                  <a:srgbClr val="F5F547"/>
                </a:highlight>
                <a:latin typeface="Roboto"/>
                <a:ea typeface="Roboto"/>
                <a:cs typeface="Roboto"/>
                <a:sym typeface="Roboto"/>
              </a:rPr>
              <a:t>Estructura de trabajo:</a:t>
            </a:r>
            <a:endParaRPr>
              <a:solidFill>
                <a:schemeClr val="dk1"/>
              </a:solidFill>
              <a:highlight>
                <a:srgbClr val="F5F54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 Planificación y revisión semanal de hitos.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 Distribución equitativa de responsabilidades.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-Validación de avances con pruebas funcionales y de integración en entorno VPS real. 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-Documentación continua y control de versiones mediante revisiones en GitHub.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highlight>
                  <a:srgbClr val="F5F547"/>
                </a:highlight>
                <a:latin typeface="Roboto"/>
                <a:ea typeface="Roboto"/>
                <a:cs typeface="Roboto"/>
                <a:sym typeface="Roboto"/>
              </a:rPr>
              <a:t>Resultados:</a:t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highlight>
                <a:srgbClr val="F5F54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 metodología permitió entregar un MVP operativo, modular y seguro.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Permitió cambios a lo largo del desarrollo con su correcta documentación.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9" name="Google Shape;169;p6"/>
          <p:cNvPicPr preferRelativeResize="0"/>
          <p:nvPr/>
        </p:nvPicPr>
        <p:blipFill rotWithShape="1">
          <a:blip r:embed="rId5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9700"/>
            <a:ext cx="12280549" cy="693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7"/>
          <p:cNvSpPr txBox="1"/>
          <p:nvPr/>
        </p:nvSpPr>
        <p:spPr>
          <a:xfrm>
            <a:off x="311650" y="139826"/>
            <a:ext cx="11880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Cronograma</a:t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76" name="Google Shape;176;p7"/>
          <p:cNvPicPr preferRelativeResize="0"/>
          <p:nvPr/>
        </p:nvPicPr>
        <p:blipFill rotWithShape="1">
          <a:blip r:embed="rId4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" name="Google Shape;177;p7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01A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8"/>
          <p:cNvPicPr preferRelativeResize="0"/>
          <p:nvPr/>
        </p:nvPicPr>
        <p:blipFill rotWithShape="1">
          <a:blip r:embed="rId3">
            <a:alphaModFix/>
          </a:blip>
          <a:srcRect b="95736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8"/>
          <p:cNvSpPr txBox="1"/>
          <p:nvPr/>
        </p:nvSpPr>
        <p:spPr>
          <a:xfrm>
            <a:off x="324675" y="1049078"/>
            <a:ext cx="1186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Arquitectura del software</a:t>
            </a:r>
            <a:endParaRPr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4" name="Google Shape;184;p8"/>
          <p:cNvPicPr preferRelativeResize="0"/>
          <p:nvPr/>
        </p:nvPicPr>
        <p:blipFill rotWithShape="1">
          <a:blip r:embed="rId4">
            <a:alphaModFix/>
          </a:blip>
          <a:srcRect l="1916" t="3421" r="1762" b="28832"/>
          <a:stretch/>
        </p:blipFill>
        <p:spPr>
          <a:xfrm>
            <a:off x="269587" y="1840516"/>
            <a:ext cx="11744100" cy="4643700"/>
          </a:xfrm>
          <a:prstGeom prst="roundRect">
            <a:avLst>
              <a:gd name="adj" fmla="val 7184"/>
            </a:avLst>
          </a:prstGeom>
          <a:noFill/>
          <a:ln>
            <a:noFill/>
          </a:ln>
        </p:spPr>
      </p:pic>
      <p:pic>
        <p:nvPicPr>
          <p:cNvPr id="185" name="Google Shape;185;p8"/>
          <p:cNvPicPr preferRelativeResize="0"/>
          <p:nvPr/>
        </p:nvPicPr>
        <p:blipFill rotWithShape="1">
          <a:blip r:embed="rId5">
            <a:alphaModFix/>
          </a:blip>
          <a:srcRect t="14998" b="10011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8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187" name="Google Shape;187;p8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569</Words>
  <Application>Microsoft Office PowerPoint</Application>
  <PresentationFormat>Panorámica</PresentationFormat>
  <Paragraphs>193</Paragraphs>
  <Slides>16</Slides>
  <Notes>15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Roboto Mono Medium</vt:lpstr>
      <vt:lpstr>Roboto Mono</vt:lpstr>
      <vt:lpstr>Calibri</vt:lpstr>
      <vt:lpstr>Roboto</vt:lpstr>
      <vt:lpstr>Arial</vt:lpstr>
      <vt:lpstr>Roboto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Gerardo Galan Cruz</dc:creator>
  <cp:lastModifiedBy>MATIAS IGNACIO CORTES VERA</cp:lastModifiedBy>
  <cp:revision>1</cp:revision>
  <dcterms:created xsi:type="dcterms:W3CDTF">2023-10-28T21:12:11Z</dcterms:created>
  <dcterms:modified xsi:type="dcterms:W3CDTF">2025-12-04T21:27:33Z</dcterms:modified>
</cp:coreProperties>
</file>